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4630400" cy="8229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000000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9" name="Shape 9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 txBox="1"/>
          <p:nvPr>
            <p:ph type="sldNum" sz="quarter" idx="2"/>
          </p:nvPr>
        </p:nvSpPr>
        <p:spPr>
          <a:xfrm>
            <a:off x="10211466" y="7493000"/>
            <a:ext cx="273655" cy="269239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xfrm>
            <a:off x="10211466" y="7493000"/>
            <a:ext cx="273655" cy="269239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xfrm>
            <a:off x="10211466" y="7493000"/>
            <a:ext cx="273655" cy="269239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xfrm>
            <a:off x="10211466" y="7493000"/>
            <a:ext cx="273655" cy="269239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48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xfrm>
            <a:off x="10211466" y="7493000"/>
            <a:ext cx="273655" cy="269239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57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xfrm>
            <a:off x="10211466" y="7493000"/>
            <a:ext cx="273655" cy="269239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66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67" name="Slide Number"/>
          <p:cNvSpPr txBox="1"/>
          <p:nvPr>
            <p:ph type="sldNum" sz="quarter" idx="2"/>
          </p:nvPr>
        </p:nvSpPr>
        <p:spPr>
          <a:xfrm>
            <a:off x="10211466" y="7493000"/>
            <a:ext cx="273655" cy="269239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75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xfrm>
            <a:off x="10211466" y="7493000"/>
            <a:ext cx="273655" cy="269239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84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xfrm>
            <a:off x="10211466" y="7493000"/>
            <a:ext cx="273655" cy="269239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731519" y="110489"/>
            <a:ext cx="13167362" cy="1809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731519" y="1920239"/>
            <a:ext cx="13167362" cy="6309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7071359" y="7408544"/>
            <a:ext cx="3413761" cy="43815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342900" marR="0" indent="-342900" algn="l" defTabSz="91440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r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2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43204" y="1670804"/>
            <a:ext cx="4887994" cy="4887992"/>
          </a:xfrm>
          <a:prstGeom prst="rect">
            <a:avLst/>
          </a:prstGeom>
          <a:ln w="12700">
            <a:miter lim="400000"/>
          </a:ln>
        </p:spPr>
      </p:pic>
      <p:sp>
        <p:nvSpPr>
          <p:cNvPr id="103" name="Text 0"/>
          <p:cNvSpPr txBox="1"/>
          <p:nvPr/>
        </p:nvSpPr>
        <p:spPr>
          <a:xfrm>
            <a:off x="837724" y="1417676"/>
            <a:ext cx="7468552" cy="38459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7600"/>
              </a:lnSpc>
              <a:defRPr sz="61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Automated Code Generation for Software Development</a:t>
            </a:r>
          </a:p>
        </p:txBody>
      </p:sp>
      <p:sp>
        <p:nvSpPr>
          <p:cNvPr id="104" name="Text 1"/>
          <p:cNvSpPr txBox="1"/>
          <p:nvPr/>
        </p:nvSpPr>
        <p:spPr>
          <a:xfrm>
            <a:off x="837724" y="5662850"/>
            <a:ext cx="7468552" cy="1129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Welcome to this presentation on automated code generation for software development. We'll explore how AI-powered tools can revolutionize the software development process.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5486400" cy="82322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7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9438" y="2466975"/>
            <a:ext cx="4947404" cy="3298269"/>
          </a:xfrm>
          <a:prstGeom prst="rect">
            <a:avLst/>
          </a:prstGeom>
          <a:ln w="12700">
            <a:miter lim="400000"/>
          </a:ln>
        </p:spPr>
      </p:pic>
      <p:sp>
        <p:nvSpPr>
          <p:cNvPr id="108" name="Text 0"/>
          <p:cNvSpPr txBox="1"/>
          <p:nvPr/>
        </p:nvSpPr>
        <p:spPr>
          <a:xfrm>
            <a:off x="6240898" y="592811"/>
            <a:ext cx="7635004" cy="1234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4900"/>
              </a:lnSpc>
              <a:defRPr sz="39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AI-Powered Tool for Efficient Code Generation and Enhancement</a:t>
            </a:r>
          </a:p>
        </p:txBody>
      </p:sp>
      <p:sp>
        <p:nvSpPr>
          <p:cNvPr id="109" name="Shape 1"/>
          <p:cNvSpPr/>
          <p:nvPr/>
        </p:nvSpPr>
        <p:spPr>
          <a:xfrm>
            <a:off x="6240898" y="2818565"/>
            <a:ext cx="3709752" cy="2992519"/>
          </a:xfrm>
          <a:prstGeom prst="roundRect">
            <a:avLst>
              <a:gd name="adj" fmla="val 10807"/>
            </a:avLst>
          </a:prstGeom>
          <a:solidFill>
            <a:srgbClr val="F3F3FF"/>
          </a:solidFill>
          <a:ln w="22860">
            <a:solidFill>
              <a:srgbClr val="2D4DF2"/>
            </a:solidFill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110" name="Text 2"/>
          <p:cNvSpPr txBox="1"/>
          <p:nvPr/>
        </p:nvSpPr>
        <p:spPr>
          <a:xfrm>
            <a:off x="6479261" y="3056930"/>
            <a:ext cx="2771627" cy="299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9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Efficient Code Generation</a:t>
            </a:r>
          </a:p>
        </p:txBody>
      </p:sp>
      <p:sp>
        <p:nvSpPr>
          <p:cNvPr id="111" name="Text 3"/>
          <p:cNvSpPr txBox="1"/>
          <p:nvPr/>
        </p:nvSpPr>
        <p:spPr>
          <a:xfrm>
            <a:off x="6479261" y="3503176"/>
            <a:ext cx="3233025" cy="17020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700"/>
              </a:lnSpc>
              <a:defRPr sz="16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AI-powered code generation tools analyze user requirements and generate code automatically, reducing the time and effort needed for manual coding.</a:t>
            </a:r>
          </a:p>
        </p:txBody>
      </p:sp>
      <p:sp>
        <p:nvSpPr>
          <p:cNvPr id="112" name="Shape 4"/>
          <p:cNvSpPr/>
          <p:nvPr/>
        </p:nvSpPr>
        <p:spPr>
          <a:xfrm>
            <a:off x="10166152" y="2818565"/>
            <a:ext cx="3709751" cy="2992519"/>
          </a:xfrm>
          <a:prstGeom prst="roundRect">
            <a:avLst>
              <a:gd name="adj" fmla="val 10807"/>
            </a:avLst>
          </a:prstGeom>
          <a:solidFill>
            <a:srgbClr val="F3F3FF"/>
          </a:solidFill>
          <a:ln w="22860">
            <a:solidFill>
              <a:srgbClr val="018CE1"/>
            </a:solidFill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113" name="Text 5"/>
          <p:cNvSpPr txBox="1"/>
          <p:nvPr/>
        </p:nvSpPr>
        <p:spPr>
          <a:xfrm>
            <a:off x="10404515" y="3056930"/>
            <a:ext cx="2145637" cy="299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9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Code Enhancement</a:t>
            </a:r>
          </a:p>
        </p:txBody>
      </p:sp>
      <p:sp>
        <p:nvSpPr>
          <p:cNvPr id="114" name="Text 6"/>
          <p:cNvSpPr txBox="1"/>
          <p:nvPr/>
        </p:nvSpPr>
        <p:spPr>
          <a:xfrm>
            <a:off x="10404515" y="3503176"/>
            <a:ext cx="3233025" cy="20449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700"/>
              </a:lnSpc>
              <a:defRPr sz="16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These tools can enhance existing code by identifying areas for optimization, refactoring code for better readability and maintainability, and adding missing features.</a:t>
            </a:r>
          </a:p>
        </p:txBody>
      </p:sp>
      <p:sp>
        <p:nvSpPr>
          <p:cNvPr id="115" name="Shape 7"/>
          <p:cNvSpPr/>
          <p:nvPr/>
        </p:nvSpPr>
        <p:spPr>
          <a:xfrm>
            <a:off x="6240898" y="6026587"/>
            <a:ext cx="7635004" cy="1612823"/>
          </a:xfrm>
          <a:prstGeom prst="roundRect">
            <a:avLst>
              <a:gd name="adj" fmla="val 20051"/>
            </a:avLst>
          </a:prstGeom>
          <a:solidFill>
            <a:srgbClr val="F3F3FF"/>
          </a:solidFill>
          <a:ln w="22860">
            <a:solidFill>
              <a:srgbClr val="DA33BF"/>
            </a:solidFill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116" name="Text 8"/>
          <p:cNvSpPr txBox="1"/>
          <p:nvPr/>
        </p:nvSpPr>
        <p:spPr>
          <a:xfrm>
            <a:off x="6479261" y="6264950"/>
            <a:ext cx="2413683" cy="299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9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Enhanced Productivity</a:t>
            </a:r>
          </a:p>
        </p:txBody>
      </p:sp>
      <p:sp>
        <p:nvSpPr>
          <p:cNvPr id="117" name="Text 9"/>
          <p:cNvSpPr txBox="1"/>
          <p:nvPr/>
        </p:nvSpPr>
        <p:spPr>
          <a:xfrm>
            <a:off x="6479261" y="6711195"/>
            <a:ext cx="7158278" cy="673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700"/>
              </a:lnSpc>
              <a:defRPr sz="16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By automating repetitive tasks, developers can focus on more strategic activities, such as problem-solving, design, and innovation.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 0"/>
          <p:cNvSpPr txBox="1"/>
          <p:nvPr/>
        </p:nvSpPr>
        <p:spPr>
          <a:xfrm>
            <a:off x="837724" y="1715333"/>
            <a:ext cx="12954952" cy="1385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Problem Statement: Challenges in Translating User Requirements into Code</a:t>
            </a:r>
          </a:p>
        </p:txBody>
      </p:sp>
      <p:sp>
        <p:nvSpPr>
          <p:cNvPr id="120" name="Shape 1"/>
          <p:cNvSpPr/>
          <p:nvPr/>
        </p:nvSpPr>
        <p:spPr>
          <a:xfrm>
            <a:off x="837722" y="3751540"/>
            <a:ext cx="538522" cy="538520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2D4DF2"/>
            </a:solidFill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121" name="Text 2"/>
          <p:cNvSpPr txBox="1"/>
          <p:nvPr/>
        </p:nvSpPr>
        <p:spPr>
          <a:xfrm>
            <a:off x="1008811" y="3851790"/>
            <a:ext cx="196343" cy="340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600"/>
              </a:lnSpc>
              <a:defRPr sz="26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22" name="Text 3"/>
          <p:cNvSpPr txBox="1"/>
          <p:nvPr/>
        </p:nvSpPr>
        <p:spPr>
          <a:xfrm>
            <a:off x="1615559" y="3751538"/>
            <a:ext cx="3380900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Ambiguity in Requirements</a:t>
            </a:r>
          </a:p>
        </p:txBody>
      </p:sp>
      <p:sp>
        <p:nvSpPr>
          <p:cNvPr id="123" name="Text 4"/>
          <p:cNvSpPr txBox="1"/>
          <p:nvPr/>
        </p:nvSpPr>
        <p:spPr>
          <a:xfrm>
            <a:off x="1615559" y="4599027"/>
            <a:ext cx="3380900" cy="1891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User requirements can be ambiguous or incomplete, making it difficult for developers to understand the exact functionality desired.</a:t>
            </a:r>
          </a:p>
        </p:txBody>
      </p:sp>
      <p:sp>
        <p:nvSpPr>
          <p:cNvPr id="124" name="Shape 5"/>
          <p:cNvSpPr/>
          <p:nvPr/>
        </p:nvSpPr>
        <p:spPr>
          <a:xfrm>
            <a:off x="5235773" y="3751540"/>
            <a:ext cx="538522" cy="538520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018CE1"/>
            </a:solidFill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125" name="Text 6"/>
          <p:cNvSpPr txBox="1"/>
          <p:nvPr/>
        </p:nvSpPr>
        <p:spPr>
          <a:xfrm>
            <a:off x="5406861" y="3851790"/>
            <a:ext cx="196343" cy="340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600"/>
              </a:lnSpc>
              <a:defRPr sz="26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126" name="Text 7"/>
          <p:cNvSpPr txBox="1"/>
          <p:nvPr/>
        </p:nvSpPr>
        <p:spPr>
          <a:xfrm>
            <a:off x="6013608" y="3751538"/>
            <a:ext cx="3380900" cy="6814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Time-Consuming Manual Coding</a:t>
            </a:r>
          </a:p>
        </p:txBody>
      </p:sp>
      <p:sp>
        <p:nvSpPr>
          <p:cNvPr id="127" name="Text 8"/>
          <p:cNvSpPr txBox="1"/>
          <p:nvPr/>
        </p:nvSpPr>
        <p:spPr>
          <a:xfrm>
            <a:off x="6013608" y="4599027"/>
            <a:ext cx="3380900" cy="15108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Translating user requirements into code can be a time-consuming process, especially for complex applications.</a:t>
            </a:r>
          </a:p>
        </p:txBody>
      </p:sp>
      <p:sp>
        <p:nvSpPr>
          <p:cNvPr id="128" name="Shape 9"/>
          <p:cNvSpPr/>
          <p:nvPr/>
        </p:nvSpPr>
        <p:spPr>
          <a:xfrm>
            <a:off x="9633822" y="3751540"/>
            <a:ext cx="538522" cy="538520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DA33BF"/>
            </a:solidFill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129" name="Text 10"/>
          <p:cNvSpPr txBox="1"/>
          <p:nvPr/>
        </p:nvSpPr>
        <p:spPr>
          <a:xfrm>
            <a:off x="9804910" y="3851790"/>
            <a:ext cx="196343" cy="340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600"/>
              </a:lnSpc>
              <a:defRPr sz="26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130" name="Text 11"/>
          <p:cNvSpPr txBox="1"/>
          <p:nvPr/>
        </p:nvSpPr>
        <p:spPr>
          <a:xfrm>
            <a:off x="10411658" y="3751538"/>
            <a:ext cx="2341898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Potential for Errors</a:t>
            </a:r>
          </a:p>
        </p:txBody>
      </p:sp>
      <p:sp>
        <p:nvSpPr>
          <p:cNvPr id="131" name="Text 12"/>
          <p:cNvSpPr txBox="1"/>
          <p:nvPr/>
        </p:nvSpPr>
        <p:spPr>
          <a:xfrm>
            <a:off x="10411658" y="4247076"/>
            <a:ext cx="3380900" cy="1129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Manual coding is prone to errors, leading to bugs and delays in the development process.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5486400" cy="822995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9556" y="2355769"/>
            <a:ext cx="4967169" cy="3518418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Text 0"/>
          <p:cNvSpPr txBox="1"/>
          <p:nvPr/>
        </p:nvSpPr>
        <p:spPr>
          <a:xfrm>
            <a:off x="6213157" y="571022"/>
            <a:ext cx="7690486" cy="18178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4800"/>
              </a:lnSpc>
              <a:defRPr sz="38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Solution Overview: AI-Powered Code Generation and Enhancement</a:t>
            </a:r>
          </a:p>
        </p:txBody>
      </p:sp>
      <p:sp>
        <p:nvSpPr>
          <p:cNvPr id="136" name="Shape 1"/>
          <p:cNvSpPr/>
          <p:nvPr/>
        </p:nvSpPr>
        <p:spPr>
          <a:xfrm>
            <a:off x="6513193" y="2714862"/>
            <a:ext cx="22862" cy="4944072"/>
          </a:xfrm>
          <a:prstGeom prst="roundRect">
            <a:avLst>
              <a:gd name="adj" fmla="val 50000"/>
            </a:avLst>
          </a:prstGeom>
          <a:solidFill>
            <a:srgbClr val="000000">
              <a:alpha val="8000"/>
            </a:srgbClr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137" name="Shape 2"/>
          <p:cNvSpPr/>
          <p:nvPr/>
        </p:nvSpPr>
        <p:spPr>
          <a:xfrm>
            <a:off x="6735364" y="3170633"/>
            <a:ext cx="726760" cy="22862"/>
          </a:xfrm>
          <a:prstGeom prst="roundRect">
            <a:avLst>
              <a:gd name="adj" fmla="val 50000"/>
            </a:avLst>
          </a:prstGeom>
          <a:solidFill>
            <a:srgbClr val="2D4DF2"/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138" name="Shape 3"/>
          <p:cNvSpPr/>
          <p:nvPr/>
        </p:nvSpPr>
        <p:spPr>
          <a:xfrm>
            <a:off x="6291024" y="2948464"/>
            <a:ext cx="467203" cy="467203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2D4DF2"/>
            </a:solidFill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139" name="Text 4"/>
          <p:cNvSpPr txBox="1"/>
          <p:nvPr/>
        </p:nvSpPr>
        <p:spPr>
          <a:xfrm>
            <a:off x="6437048" y="3035498"/>
            <a:ext cx="175154" cy="3008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300"/>
              </a:lnSpc>
              <a:defRPr sz="23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40" name="Text 5"/>
          <p:cNvSpPr txBox="1"/>
          <p:nvPr/>
        </p:nvSpPr>
        <p:spPr>
          <a:xfrm>
            <a:off x="7666673" y="2922508"/>
            <a:ext cx="2346524" cy="299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9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Requirement Analysis</a:t>
            </a:r>
          </a:p>
        </p:txBody>
      </p:sp>
      <p:sp>
        <p:nvSpPr>
          <p:cNvPr id="141" name="Text 6"/>
          <p:cNvSpPr txBox="1"/>
          <p:nvPr/>
        </p:nvSpPr>
        <p:spPr>
          <a:xfrm>
            <a:off x="7666673" y="3352443"/>
            <a:ext cx="6236972" cy="650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600"/>
              </a:lnSpc>
              <a:defRPr sz="16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AI tools analyze user requirements using natural language processing and machine learning algorithms.</a:t>
            </a:r>
          </a:p>
        </p:txBody>
      </p:sp>
      <p:sp>
        <p:nvSpPr>
          <p:cNvPr id="142" name="Shape 7"/>
          <p:cNvSpPr/>
          <p:nvPr/>
        </p:nvSpPr>
        <p:spPr>
          <a:xfrm>
            <a:off x="6735364" y="4887872"/>
            <a:ext cx="726760" cy="22862"/>
          </a:xfrm>
          <a:prstGeom prst="roundRect">
            <a:avLst>
              <a:gd name="adj" fmla="val 50000"/>
            </a:avLst>
          </a:prstGeom>
          <a:solidFill>
            <a:srgbClr val="018CE1"/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143" name="Shape 8"/>
          <p:cNvSpPr/>
          <p:nvPr/>
        </p:nvSpPr>
        <p:spPr>
          <a:xfrm>
            <a:off x="6291024" y="4665702"/>
            <a:ext cx="467203" cy="467203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018CE1"/>
            </a:solidFill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144" name="Text 9"/>
          <p:cNvSpPr txBox="1"/>
          <p:nvPr/>
        </p:nvSpPr>
        <p:spPr>
          <a:xfrm>
            <a:off x="6437048" y="4752737"/>
            <a:ext cx="175154" cy="3008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300"/>
              </a:lnSpc>
              <a:defRPr sz="23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145" name="Text 10"/>
          <p:cNvSpPr txBox="1"/>
          <p:nvPr/>
        </p:nvSpPr>
        <p:spPr>
          <a:xfrm>
            <a:off x="7666673" y="4639747"/>
            <a:ext cx="1850492" cy="299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9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Code Generation</a:t>
            </a:r>
          </a:p>
        </p:txBody>
      </p:sp>
      <p:sp>
        <p:nvSpPr>
          <p:cNvPr id="146" name="Text 11"/>
          <p:cNvSpPr txBox="1"/>
          <p:nvPr/>
        </p:nvSpPr>
        <p:spPr>
          <a:xfrm>
            <a:off x="7666673" y="5069680"/>
            <a:ext cx="6236972" cy="650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600"/>
              </a:lnSpc>
              <a:defRPr sz="16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Based on the analyzed requirements, AI tools automatically generate code in the desired programming language.</a:t>
            </a:r>
          </a:p>
        </p:txBody>
      </p:sp>
      <p:sp>
        <p:nvSpPr>
          <p:cNvPr id="147" name="Shape 12"/>
          <p:cNvSpPr/>
          <p:nvPr/>
        </p:nvSpPr>
        <p:spPr>
          <a:xfrm>
            <a:off x="6735364" y="6605110"/>
            <a:ext cx="726760" cy="22862"/>
          </a:xfrm>
          <a:prstGeom prst="roundRect">
            <a:avLst>
              <a:gd name="adj" fmla="val 50000"/>
            </a:avLst>
          </a:prstGeom>
          <a:solidFill>
            <a:srgbClr val="DA33BF"/>
          </a:solidFill>
          <a:ln w="12700"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148" name="Shape 13"/>
          <p:cNvSpPr/>
          <p:nvPr/>
        </p:nvSpPr>
        <p:spPr>
          <a:xfrm>
            <a:off x="6291024" y="6382941"/>
            <a:ext cx="467203" cy="467203"/>
          </a:xfrm>
          <a:prstGeom prst="roundRect">
            <a:avLst>
              <a:gd name="adj" fmla="val 50000"/>
            </a:avLst>
          </a:prstGeom>
          <a:solidFill>
            <a:srgbClr val="F3F3FF"/>
          </a:solidFill>
          <a:ln w="22860">
            <a:solidFill>
              <a:srgbClr val="DA33BF"/>
            </a:solidFill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149" name="Text 14"/>
          <p:cNvSpPr txBox="1"/>
          <p:nvPr/>
        </p:nvSpPr>
        <p:spPr>
          <a:xfrm>
            <a:off x="6437048" y="6469974"/>
            <a:ext cx="175154" cy="3008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lnSpc>
                <a:spcPts val="2300"/>
              </a:lnSpc>
              <a:defRPr sz="23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150" name="Text 15"/>
          <p:cNvSpPr txBox="1"/>
          <p:nvPr/>
        </p:nvSpPr>
        <p:spPr>
          <a:xfrm>
            <a:off x="7666673" y="6356984"/>
            <a:ext cx="1997652" cy="2993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9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Code Optimization</a:t>
            </a:r>
          </a:p>
        </p:txBody>
      </p:sp>
      <p:sp>
        <p:nvSpPr>
          <p:cNvPr id="151" name="Text 16"/>
          <p:cNvSpPr txBox="1"/>
          <p:nvPr/>
        </p:nvSpPr>
        <p:spPr>
          <a:xfrm>
            <a:off x="7666673" y="6786919"/>
            <a:ext cx="6236972" cy="650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600"/>
              </a:lnSpc>
              <a:defRPr sz="16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AI tools optimize the generated code for efficiency, performance, and maintainability, ensuring high-quality code.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 0"/>
          <p:cNvSpPr txBox="1"/>
          <p:nvPr/>
        </p:nvSpPr>
        <p:spPr>
          <a:xfrm>
            <a:off x="837724" y="1798558"/>
            <a:ext cx="12954952" cy="1385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Benefits: Faster Development, Improved Code Quality, and Reduced Costs</a:t>
            </a:r>
          </a:p>
        </p:txBody>
      </p:sp>
      <p:pic>
        <p:nvPicPr>
          <p:cNvPr id="154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7722" y="3565564"/>
            <a:ext cx="598411" cy="598410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Text 1"/>
          <p:cNvSpPr txBox="1"/>
          <p:nvPr/>
        </p:nvSpPr>
        <p:spPr>
          <a:xfrm>
            <a:off x="837723" y="4403287"/>
            <a:ext cx="2528392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Faster Development</a:t>
            </a:r>
          </a:p>
        </p:txBody>
      </p:sp>
      <p:sp>
        <p:nvSpPr>
          <p:cNvPr id="156" name="Text 2"/>
          <p:cNvSpPr txBox="1"/>
          <p:nvPr/>
        </p:nvSpPr>
        <p:spPr>
          <a:xfrm>
            <a:off x="837724" y="4898826"/>
            <a:ext cx="4078962" cy="1129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AI-powered tools significantly reduce development time by automating code generation and optimization.</a:t>
            </a:r>
          </a:p>
        </p:txBody>
      </p:sp>
      <p:pic>
        <p:nvPicPr>
          <p:cNvPr id="157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75657" y="3565564"/>
            <a:ext cx="598410" cy="598410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Text 3"/>
          <p:cNvSpPr txBox="1"/>
          <p:nvPr/>
        </p:nvSpPr>
        <p:spPr>
          <a:xfrm>
            <a:off x="5275657" y="4403287"/>
            <a:ext cx="2870139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Improved Code Quality</a:t>
            </a:r>
          </a:p>
        </p:txBody>
      </p:sp>
      <p:sp>
        <p:nvSpPr>
          <p:cNvPr id="159" name="Text 4"/>
          <p:cNvSpPr txBox="1"/>
          <p:nvPr/>
        </p:nvSpPr>
        <p:spPr>
          <a:xfrm>
            <a:off x="5275659" y="4898826"/>
            <a:ext cx="4078962" cy="1129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AI tools generate high-quality code that is optimized for performance, maintainability, and security.</a:t>
            </a:r>
          </a:p>
        </p:txBody>
      </p:sp>
      <p:pic>
        <p:nvPicPr>
          <p:cNvPr id="160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713593" y="3565564"/>
            <a:ext cx="598410" cy="598410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Text 5"/>
          <p:cNvSpPr txBox="1"/>
          <p:nvPr/>
        </p:nvSpPr>
        <p:spPr>
          <a:xfrm>
            <a:off x="9713593" y="4403287"/>
            <a:ext cx="1922935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Reduced Costs</a:t>
            </a:r>
          </a:p>
        </p:txBody>
      </p:sp>
      <p:sp>
        <p:nvSpPr>
          <p:cNvPr id="162" name="Text 6"/>
          <p:cNvSpPr txBox="1"/>
          <p:nvPr/>
        </p:nvSpPr>
        <p:spPr>
          <a:xfrm>
            <a:off x="9713593" y="4898826"/>
            <a:ext cx="4079081" cy="1510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By accelerating development and reducing the need for manual coding, these tools help minimize development costs.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26700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47090" y="266937"/>
            <a:ext cx="2136220" cy="2136221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Text 0"/>
          <p:cNvSpPr txBox="1"/>
          <p:nvPr/>
        </p:nvSpPr>
        <p:spPr>
          <a:xfrm>
            <a:off x="747592" y="3257431"/>
            <a:ext cx="10088961" cy="6117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4900"/>
              </a:lnSpc>
              <a:defRPr sz="39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GitHub Integration for Easy Code Deployment</a:t>
            </a:r>
          </a:p>
        </p:txBody>
      </p:sp>
      <p:sp>
        <p:nvSpPr>
          <p:cNvPr id="167" name="Text 1"/>
          <p:cNvSpPr txBox="1"/>
          <p:nvPr/>
        </p:nvSpPr>
        <p:spPr>
          <a:xfrm>
            <a:off x="747593" y="4206002"/>
            <a:ext cx="10240773" cy="320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600"/>
              </a:lnSpc>
              <a:defRPr sz="16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The AI seamlessly integrates with GitHub, allowing you to effortlessly deploy your generated code to your repositories.</a:t>
            </a:r>
          </a:p>
        </p:txBody>
      </p:sp>
      <p:pic>
        <p:nvPicPr>
          <p:cNvPr id="168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47592" y="4787979"/>
            <a:ext cx="4378406" cy="854394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Text 2"/>
          <p:cNvSpPr txBox="1"/>
          <p:nvPr/>
        </p:nvSpPr>
        <p:spPr>
          <a:xfrm>
            <a:off x="961192" y="5962768"/>
            <a:ext cx="1850492" cy="299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9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Code Generation</a:t>
            </a:r>
          </a:p>
        </p:txBody>
      </p:sp>
      <p:sp>
        <p:nvSpPr>
          <p:cNvPr id="170" name="Text 3"/>
          <p:cNvSpPr txBox="1"/>
          <p:nvPr/>
        </p:nvSpPr>
        <p:spPr>
          <a:xfrm>
            <a:off x="961192" y="6404967"/>
            <a:ext cx="3951209" cy="650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600"/>
              </a:lnSpc>
              <a:defRPr sz="16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The AI generates code based on your requirements.</a:t>
            </a:r>
          </a:p>
        </p:txBody>
      </p:sp>
      <p:pic>
        <p:nvPicPr>
          <p:cNvPr id="171" name="Image 3" descr="Image 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125997" y="4787979"/>
            <a:ext cx="4378406" cy="854394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Text 4"/>
          <p:cNvSpPr txBox="1"/>
          <p:nvPr/>
        </p:nvSpPr>
        <p:spPr>
          <a:xfrm>
            <a:off x="5339596" y="5962768"/>
            <a:ext cx="1971025" cy="299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9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GitHub Integration</a:t>
            </a:r>
          </a:p>
        </p:txBody>
      </p:sp>
      <p:sp>
        <p:nvSpPr>
          <p:cNvPr id="173" name="Text 5"/>
          <p:cNvSpPr txBox="1"/>
          <p:nvPr/>
        </p:nvSpPr>
        <p:spPr>
          <a:xfrm>
            <a:off x="5339596" y="6404967"/>
            <a:ext cx="3951209" cy="650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600"/>
              </a:lnSpc>
              <a:defRPr sz="16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The AI automatically pushes the generated code to your chosen GitHub repository.</a:t>
            </a:r>
          </a:p>
        </p:txBody>
      </p:sp>
      <p:pic>
        <p:nvPicPr>
          <p:cNvPr id="174" name="Image 4" descr="Image 4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9504402" y="4787979"/>
            <a:ext cx="4378405" cy="854394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Text 6"/>
          <p:cNvSpPr txBox="1"/>
          <p:nvPr/>
        </p:nvSpPr>
        <p:spPr>
          <a:xfrm>
            <a:off x="9717999" y="5962768"/>
            <a:ext cx="1662567" cy="299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400"/>
              </a:lnSpc>
              <a:defRPr sz="19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Version Control</a:t>
            </a:r>
          </a:p>
        </p:txBody>
      </p:sp>
      <p:sp>
        <p:nvSpPr>
          <p:cNvPr id="176" name="Text 7"/>
          <p:cNvSpPr txBox="1"/>
          <p:nvPr/>
        </p:nvSpPr>
        <p:spPr>
          <a:xfrm>
            <a:off x="9717999" y="6404967"/>
            <a:ext cx="3951209" cy="9806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600"/>
              </a:lnSpc>
              <a:defRPr sz="16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Benefit from seamless version control, ensuring trackability and collaboration within your team.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Text 0"/>
          <p:cNvSpPr txBox="1"/>
          <p:nvPr/>
        </p:nvSpPr>
        <p:spPr>
          <a:xfrm>
            <a:off x="6242446" y="702350"/>
            <a:ext cx="7631908" cy="1259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000"/>
              </a:lnSpc>
              <a:defRPr sz="40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Parallel Working Space for Collaborative Development</a:t>
            </a:r>
          </a:p>
        </p:txBody>
      </p:sp>
      <p:sp>
        <p:nvSpPr>
          <p:cNvPr id="180" name="Text 1"/>
          <p:cNvSpPr txBox="1"/>
          <p:nvPr/>
        </p:nvSpPr>
        <p:spPr>
          <a:xfrm>
            <a:off x="6242446" y="2296953"/>
            <a:ext cx="7631908" cy="676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The AI provides a collaborative environment, allowing teams to work together seamlessly and efficiently.</a:t>
            </a:r>
          </a:p>
        </p:txBody>
      </p:sp>
      <p:sp>
        <p:nvSpPr>
          <p:cNvPr id="181" name="Shape 2"/>
          <p:cNvSpPr/>
          <p:nvPr/>
        </p:nvSpPr>
        <p:spPr>
          <a:xfrm>
            <a:off x="6242446" y="3231475"/>
            <a:ext cx="7631908" cy="4295776"/>
          </a:xfrm>
          <a:prstGeom prst="roundRect">
            <a:avLst>
              <a:gd name="adj" fmla="val 7544"/>
            </a:avLst>
          </a:prstGeom>
          <a:ln w="7620">
            <a:solidFill>
              <a:srgbClr val="000000">
                <a:alpha val="8000"/>
              </a:srgbClr>
            </a:solidFill>
          </a:ln>
        </p:spPr>
        <p:txBody>
          <a:bodyPr lIns="45719" rIns="45719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182" name="Shape 3"/>
          <p:cNvSpPr/>
          <p:nvPr/>
        </p:nvSpPr>
        <p:spPr>
          <a:xfrm>
            <a:off x="6250066" y="3239094"/>
            <a:ext cx="7616668" cy="1311594"/>
          </a:xfrm>
          <a:prstGeom prst="rect">
            <a:avLst/>
          </a:prstGeom>
          <a:solidFill>
            <a:srgbClr val="FFFFFF">
              <a:alpha val="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183" name="Text 4"/>
          <p:cNvSpPr txBox="1"/>
          <p:nvPr/>
        </p:nvSpPr>
        <p:spPr>
          <a:xfrm>
            <a:off x="6466046" y="3376255"/>
            <a:ext cx="2193938" cy="3339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Shared Code Repository</a:t>
            </a:r>
          </a:p>
        </p:txBody>
      </p:sp>
      <p:sp>
        <p:nvSpPr>
          <p:cNvPr id="184" name="Text 5"/>
          <p:cNvSpPr txBox="1"/>
          <p:nvPr/>
        </p:nvSpPr>
        <p:spPr>
          <a:xfrm>
            <a:off x="10278188" y="3376255"/>
            <a:ext cx="3372565" cy="1019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A centralized space for all team members to access, modify, and contribute to the project code.</a:t>
            </a:r>
          </a:p>
        </p:txBody>
      </p:sp>
      <p:sp>
        <p:nvSpPr>
          <p:cNvPr id="185" name="Shape 6"/>
          <p:cNvSpPr/>
          <p:nvPr/>
        </p:nvSpPr>
        <p:spPr>
          <a:xfrm>
            <a:off x="6250066" y="4550688"/>
            <a:ext cx="7616668" cy="1657351"/>
          </a:xfrm>
          <a:prstGeom prst="rect">
            <a:avLst/>
          </a:prstGeom>
          <a:solidFill>
            <a:srgbClr val="000000">
              <a:alpha val="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186" name="Text 7"/>
          <p:cNvSpPr txBox="1"/>
          <p:nvPr/>
        </p:nvSpPr>
        <p:spPr>
          <a:xfrm>
            <a:off x="6466046" y="4687847"/>
            <a:ext cx="2232800" cy="333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Real-Time Collaboration</a:t>
            </a:r>
          </a:p>
        </p:txBody>
      </p:sp>
      <p:sp>
        <p:nvSpPr>
          <p:cNvPr id="187" name="Text 8"/>
          <p:cNvSpPr txBox="1"/>
          <p:nvPr/>
        </p:nvSpPr>
        <p:spPr>
          <a:xfrm>
            <a:off x="10278188" y="4687847"/>
            <a:ext cx="3372565" cy="1362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The AI enables real-time collaboration, allowing team members to work concurrently and see each other's contributions.</a:t>
            </a:r>
          </a:p>
        </p:txBody>
      </p:sp>
      <p:sp>
        <p:nvSpPr>
          <p:cNvPr id="188" name="Shape 9"/>
          <p:cNvSpPr/>
          <p:nvPr/>
        </p:nvSpPr>
        <p:spPr>
          <a:xfrm>
            <a:off x="6250066" y="6208038"/>
            <a:ext cx="7616668" cy="1311594"/>
          </a:xfrm>
          <a:prstGeom prst="rect">
            <a:avLst/>
          </a:prstGeom>
          <a:solidFill>
            <a:srgbClr val="FFFFFF">
              <a:alpha val="4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189" name="Text 10"/>
          <p:cNvSpPr txBox="1"/>
          <p:nvPr/>
        </p:nvSpPr>
        <p:spPr>
          <a:xfrm>
            <a:off x="6466046" y="6345197"/>
            <a:ext cx="2782266" cy="333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Communication and Feedback</a:t>
            </a:r>
          </a:p>
        </p:txBody>
      </p:sp>
      <p:sp>
        <p:nvSpPr>
          <p:cNvPr id="190" name="Text 11"/>
          <p:cNvSpPr txBox="1"/>
          <p:nvPr/>
        </p:nvSpPr>
        <p:spPr>
          <a:xfrm>
            <a:off x="10278188" y="6345197"/>
            <a:ext cx="3372565" cy="10197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Integrated communication tools facilitate seamless discussion and feedback exchange within the team.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ext 0"/>
          <p:cNvSpPr txBox="1"/>
          <p:nvPr/>
        </p:nvSpPr>
        <p:spPr>
          <a:xfrm>
            <a:off x="837723" y="1632941"/>
            <a:ext cx="7892655" cy="687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Conclusion and Key Takeaways</a:t>
            </a:r>
          </a:p>
        </p:txBody>
      </p:sp>
      <p:sp>
        <p:nvSpPr>
          <p:cNvPr id="193" name="Text 1"/>
          <p:cNvSpPr txBox="1"/>
          <p:nvPr/>
        </p:nvSpPr>
        <p:spPr>
          <a:xfrm>
            <a:off x="837724" y="2695931"/>
            <a:ext cx="12954952" cy="748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Generative AI is revolutionizing software development, empowering developers to build applications faster, more efficiently, and with greater creativity.</a:t>
            </a:r>
          </a:p>
        </p:txBody>
      </p:sp>
      <p:pic>
        <p:nvPicPr>
          <p:cNvPr id="194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7723" y="3731181"/>
            <a:ext cx="598409" cy="598409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Text 2"/>
          <p:cNvSpPr txBox="1"/>
          <p:nvPr/>
        </p:nvSpPr>
        <p:spPr>
          <a:xfrm>
            <a:off x="837723" y="4568904"/>
            <a:ext cx="3212022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Accelerated Development</a:t>
            </a:r>
          </a:p>
        </p:txBody>
      </p:sp>
      <p:sp>
        <p:nvSpPr>
          <p:cNvPr id="196" name="Text 3"/>
          <p:cNvSpPr txBox="1"/>
          <p:nvPr/>
        </p:nvSpPr>
        <p:spPr>
          <a:xfrm>
            <a:off x="837724" y="5064442"/>
            <a:ext cx="4078962" cy="1129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The AI significantly reduces development time, allowing for faster delivery of software and quicker time-to-market.</a:t>
            </a:r>
          </a:p>
        </p:txBody>
      </p:sp>
      <p:pic>
        <p:nvPicPr>
          <p:cNvPr id="197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75658" y="3731181"/>
            <a:ext cx="598409" cy="598409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Text 4"/>
          <p:cNvSpPr txBox="1"/>
          <p:nvPr/>
        </p:nvSpPr>
        <p:spPr>
          <a:xfrm>
            <a:off x="5275658" y="4568904"/>
            <a:ext cx="2638079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Enhanced Innovation</a:t>
            </a:r>
          </a:p>
        </p:txBody>
      </p:sp>
      <p:sp>
        <p:nvSpPr>
          <p:cNvPr id="199" name="Text 5"/>
          <p:cNvSpPr txBox="1"/>
          <p:nvPr/>
        </p:nvSpPr>
        <p:spPr>
          <a:xfrm>
            <a:off x="5275658" y="5064442"/>
            <a:ext cx="4078963" cy="1510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Developers are freed from mundane coding tasks, enabling them to focus on innovation and explore new creative possibilities.</a:t>
            </a:r>
          </a:p>
        </p:txBody>
      </p:sp>
      <p:pic>
        <p:nvPicPr>
          <p:cNvPr id="200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713594" y="3731181"/>
            <a:ext cx="598409" cy="598409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Text 6"/>
          <p:cNvSpPr txBox="1"/>
          <p:nvPr/>
        </p:nvSpPr>
        <p:spPr>
          <a:xfrm>
            <a:off x="9713594" y="4568904"/>
            <a:ext cx="2901381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00002E"/>
                </a:solidFill>
                <a:latin typeface="Nunito Semi Bold"/>
                <a:ea typeface="Nunito Semi Bold"/>
                <a:cs typeface="Nunito Semi Bold"/>
                <a:sym typeface="Nunito Semi Bold"/>
              </a:defRPr>
            </a:lvl1pPr>
          </a:lstStyle>
          <a:p>
            <a:pPr/>
            <a:r>
              <a:t>Improved Collaboration</a:t>
            </a:r>
          </a:p>
        </p:txBody>
      </p:sp>
      <p:sp>
        <p:nvSpPr>
          <p:cNvPr id="202" name="Text 7"/>
          <p:cNvSpPr txBox="1"/>
          <p:nvPr/>
        </p:nvSpPr>
        <p:spPr>
          <a:xfrm>
            <a:off x="9713594" y="5064442"/>
            <a:ext cx="4079081" cy="1510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The AI fosters a collaborative environment, allowing teams to work together efficiently and deliver high-quality software.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